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1234" r:id="rId2"/>
    <p:sldId id="1308" r:id="rId3"/>
    <p:sldId id="1309" r:id="rId4"/>
    <p:sldId id="268" r:id="rId5"/>
    <p:sldId id="1269" r:id="rId6"/>
    <p:sldId id="1302" r:id="rId7"/>
    <p:sldId id="1303" r:id="rId8"/>
    <p:sldId id="1304" r:id="rId9"/>
  </p:sldIdLst>
  <p:sldSz cx="12192000" cy="6858000"/>
  <p:notesSz cx="6858000" cy="9144000"/>
  <p:defaultTextStyle>
    <a:defPPr>
      <a:defRPr lang="en-US"/>
    </a:defPPr>
    <a:lvl1pPr>
      <a:spcBef>
        <a:spcPts val="0"/>
      </a:spcBef>
      <a:buClr>
        <a:schemeClr val="accent1"/>
      </a:buClr>
      <a:defRPr sz="1800"/>
    </a:lvl1pPr>
    <a:lvl2pPr marL="1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2pPr>
    <a:lvl3pPr marL="3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3pPr>
    <a:lvl4pPr marL="5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4pPr>
    <a:lvl5pPr marL="72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5pPr>
    <a:lvl6pPr marL="90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6pPr>
    <a:lvl7pPr marL="10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7pPr>
    <a:lvl8pPr marL="12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8pPr>
    <a:lvl9pPr marL="14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4" autoAdjust="0"/>
    <p:restoredTop sz="97461" autoAdjust="0"/>
  </p:normalViewPr>
  <p:slideViewPr>
    <p:cSldViewPr snapToGrid="0" showGuides="1">
      <p:cViewPr varScale="1">
        <p:scale>
          <a:sx n="114" d="100"/>
          <a:sy n="114" d="100"/>
        </p:scale>
        <p:origin x="2346" y="10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310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493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>
                <a:solidFill>
                  <a:schemeClr val="tx2"/>
                </a:solidFill>
                <a:latin typeface="+mn-lt"/>
              </a:rPr>
              <a:t>1/2/2024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 dirty="0">
                <a:solidFill>
                  <a:schemeClr val="accent2"/>
                </a:solidFill>
                <a:latin typeface="+mn-lt"/>
              </a:rPr>
              <a:t>Hand out</a:t>
            </a:r>
            <a:r>
              <a:rPr lang="en-US" sz="1050" dirty="0">
                <a:solidFill>
                  <a:schemeClr val="accent2"/>
                </a:solidFill>
                <a:latin typeface="+mn-lt"/>
              </a:rPr>
              <a:t> </a:t>
            </a:r>
            <a:fld id="{C92BABF8-1341-4DCB-864A-D83C08BEEAE4}" type="slidenum">
              <a:rPr lang="en-US" sz="105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76FBC1AF-E4C9-412F-9B6D-66CD520F95DB}" type="datetimeFigureOut">
              <a:rPr lang="en-US" smtClean="0"/>
              <a:pPr/>
              <a:t>1/2/2024</a:t>
            </a:fld>
            <a:endParaRPr lang="en-US" dirty="0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Notes</a:t>
            </a:r>
            <a:r>
              <a:rPr lang="en-US" dirty="0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292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924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87401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1602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13285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502166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0933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477977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22078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496026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68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656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04166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3582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6788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08786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28064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7634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19160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45772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94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53037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528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4627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5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04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 dirty="0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383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 userDrawn="1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51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36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00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054800"/>
            <a:ext cx="12192000" cy="5803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 dirty="0"/>
              <a:t>Restricted | © Siemens 2023 | Jan Nalivaika | T AMM FMP-DE | 09.10.2023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1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2087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 dirty="0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9160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Skills etc.</a:t>
            </a:r>
          </a:p>
          <a:p>
            <a:pPr lvl="3"/>
            <a:r>
              <a:rPr lang="en-US" dirty="0"/>
              <a:t>Name etc. sublevel</a:t>
            </a:r>
          </a:p>
          <a:p>
            <a:pPr lvl="4"/>
            <a:r>
              <a:rPr lang="en-US" dirty="0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15397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61385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76" r:id="rId4"/>
    <p:sldLayoutId id="2147483777" r:id="rId5"/>
    <p:sldLayoutId id="2147483778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73" r:id="rId13"/>
    <p:sldLayoutId id="2147483774" r:id="rId14"/>
    <p:sldLayoutId id="2147483775" r:id="rId15"/>
    <p:sldLayoutId id="2147483781" r:id="rId16"/>
    <p:sldLayoutId id="2147483782" r:id="rId17"/>
    <p:sldLayoutId id="2147483783" r:id="rId18"/>
    <p:sldLayoutId id="2147483790" r:id="rId19"/>
    <p:sldLayoutId id="2147483791" r:id="rId20"/>
    <p:sldLayoutId id="2147483792" r:id="rId21"/>
    <p:sldLayoutId id="2147483770" r:id="rId22"/>
    <p:sldLayoutId id="2147483771" r:id="rId23"/>
    <p:sldLayoutId id="2147483772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24" r:id="rId31"/>
    <p:sldLayoutId id="2147483725" r:id="rId32"/>
    <p:sldLayoutId id="2147483726" r:id="rId33"/>
    <p:sldLayoutId id="2147483730" r:id="rId34"/>
    <p:sldLayoutId id="2147483731" r:id="rId35"/>
    <p:sldLayoutId id="2147483732" r:id="rId36"/>
    <p:sldLayoutId id="2147483727" r:id="rId37"/>
    <p:sldLayoutId id="2147483728" r:id="rId38"/>
    <p:sldLayoutId id="2147483729" r:id="rId39"/>
    <p:sldLayoutId id="2147483736" r:id="rId40"/>
    <p:sldLayoutId id="2147483737" r:id="rId41"/>
    <p:sldLayoutId id="2147483738" r:id="rId42"/>
    <p:sldLayoutId id="2147483753" r:id="rId43"/>
    <p:sldLayoutId id="2147483754" r:id="rId44"/>
    <p:sldLayoutId id="2147483755" r:id="rId45"/>
    <p:sldLayoutId id="2147483739" r:id="rId46"/>
    <p:sldLayoutId id="2147483740" r:id="rId47"/>
    <p:sldLayoutId id="2147483741" r:id="rId48"/>
    <p:sldLayoutId id="2147483744" r:id="rId49"/>
    <p:sldLayoutId id="2147483756" r:id="rId50"/>
    <p:sldLayoutId id="2147483655" r:id="rId51"/>
    <p:sldLayoutId id="2147483677" r:id="rId52"/>
    <p:sldLayoutId id="2147483779" r:id="rId53"/>
    <p:sldLayoutId id="2147483709" r:id="rId54"/>
    <p:sldLayoutId id="2147483691" r:id="rId55"/>
    <p:sldLayoutId id="2147483692" r:id="rId56"/>
    <p:sldLayoutId id="2147483780" r:id="rId57"/>
    <p:sldLayoutId id="2147483650" r:id="rId58"/>
    <p:sldLayoutId id="2147483665" r:id="rId59"/>
    <p:sldLayoutId id="2147483666" r:id="rId60"/>
    <p:sldLayoutId id="2147483697" r:id="rId61"/>
    <p:sldLayoutId id="2147483698" r:id="rId62"/>
    <p:sldLayoutId id="2147483652" r:id="rId63"/>
    <p:sldLayoutId id="2147483694" r:id="rId64"/>
    <p:sldLayoutId id="2147483687" r:id="rId65"/>
    <p:sldLayoutId id="2147483690" r:id="rId66"/>
    <p:sldLayoutId id="2147483681" r:id="rId67"/>
    <p:sldLayoutId id="2147483682" r:id="rId68"/>
    <p:sldLayoutId id="2147483711" r:id="rId69"/>
    <p:sldLayoutId id="2147483678" r:id="rId7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jan.Nalivaika.ext@siemens.com" TargetMode="External"/><Relationship Id="rId2" Type="http://schemas.openxmlformats.org/officeDocument/2006/relationships/hyperlink" Target="mailto:jan.nalivaika.ext@siemens.com" TargetMode="External"/><Relationship Id="rId1" Type="http://schemas.openxmlformats.org/officeDocument/2006/relationships/slideLayout" Target="../slideLayouts/slideLayout70.xml"/><Relationship Id="rId4" Type="http://schemas.openxmlformats.org/officeDocument/2006/relationships/hyperlink" Target="mailto:ludwig.siebert@iwb.tum.de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6AD0D-5C18-3DDA-653C-7F18EBBC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424846"/>
            <a:ext cx="11376788" cy="3231654"/>
          </a:xfrm>
        </p:spPr>
        <p:txBody>
          <a:bodyPr/>
          <a:lstStyle/>
          <a:p>
            <a:r>
              <a:rPr lang="en-US" sz="3600" noProof="0" dirty="0"/>
              <a:t>Master-Thesis</a:t>
            </a:r>
            <a:br>
              <a:rPr lang="en-US" sz="3600" noProof="0" dirty="0"/>
            </a:br>
            <a:br>
              <a:rPr lang="en-US" sz="6600" noProof="0" dirty="0"/>
            </a:br>
            <a:r>
              <a:rPr lang="en-US" sz="3600" i="1" kern="100" dirty="0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Methodical Approach for Analyzing Process Variables and Optimizing Boundary Conditions in Multi-Axis Robot Programs</a:t>
            </a:r>
            <a:endParaRPr lang="en-DE" sz="6600" dirty="0">
              <a:latin typeface="Siemens Slab Black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76E8A-A7CE-E05D-D39E-5ABD5347C2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050" y="3859899"/>
            <a:ext cx="9286875" cy="1930398"/>
          </a:xfrm>
        </p:spPr>
        <p:txBody>
          <a:bodyPr/>
          <a:lstStyle/>
          <a:p>
            <a:r>
              <a:rPr lang="de-DE" sz="2800" dirty="0"/>
              <a:t>Status Update: 8 </a:t>
            </a:r>
            <a:r>
              <a:rPr lang="de-DE" sz="2800" dirty="0" err="1"/>
              <a:t>weeks</a:t>
            </a:r>
            <a:r>
              <a:rPr lang="de-DE" sz="2800" dirty="0"/>
              <a:t> </a:t>
            </a:r>
            <a:r>
              <a:rPr lang="de-DE" sz="2800" dirty="0" err="1"/>
              <a:t>left</a:t>
            </a:r>
            <a:endParaRPr lang="de-DE" sz="2800" dirty="0"/>
          </a:p>
          <a:p>
            <a:r>
              <a:rPr lang="de-DE" sz="2800" dirty="0"/>
              <a:t>25.12.2023 - 07.01.2024</a:t>
            </a:r>
          </a:p>
          <a:p>
            <a:r>
              <a:rPr lang="de-DE" sz="2800" dirty="0"/>
              <a:t>Jan Nalivaika</a:t>
            </a:r>
          </a:p>
          <a:p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E04175-080B-984A-3D30-1BD1DBD7DB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77075" y="6459043"/>
            <a:ext cx="11781600" cy="179882"/>
          </a:xfrm>
        </p:spPr>
        <p:txBody>
          <a:bodyPr/>
          <a:lstStyle/>
          <a:p>
            <a:r>
              <a:rPr lang="en-US" dirty="0"/>
              <a:t> © Siemens 2023 | Jan Nalivaika | T AMM FMP-DE | 05.01.2023</a:t>
            </a:r>
          </a:p>
        </p:txBody>
      </p:sp>
    </p:spTree>
    <p:extLst>
      <p:ext uri="{BB962C8B-B14F-4D97-AF65-F5344CB8AC3E}">
        <p14:creationId xmlns:p14="http://schemas.microsoft.com/office/powerpoint/2010/main" val="1356928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0A18C1-ADEF-BEF6-71D0-354E37B8AD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05.01.2023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F15F3-1ADD-F890-EE37-4DCDCFA713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0E8482-6CA5-6CD1-5790-F81369F3431F}"/>
              </a:ext>
            </a:extLst>
          </p:cNvPr>
          <p:cNvSpPr txBox="1"/>
          <p:nvPr/>
        </p:nvSpPr>
        <p:spPr>
          <a:xfrm>
            <a:off x="410400" y="1115387"/>
            <a:ext cx="109896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u="none" strike="noStrike" baseline="0" dirty="0">
                <a:solidFill>
                  <a:schemeClr val="tx1"/>
                </a:solidFill>
                <a:latin typeface="+mj-lt"/>
              </a:rPr>
              <a:t>Not very good</a:t>
            </a:r>
            <a:endParaRPr lang="en-US" sz="2000" b="0" i="0" u="none" strike="noStrike" baseline="0" dirty="0">
              <a:solidFill>
                <a:schemeClr val="tx1"/>
              </a:solidFill>
              <a:latin typeface="+mj-lt"/>
              <a:sym typeface="Wingdings" panose="05000000000000000000" pitchFamily="2" charset="2"/>
            </a:endParaRPr>
          </a:p>
          <a:p>
            <a:endParaRPr lang="en-US" sz="2000" dirty="0">
              <a:solidFill>
                <a:schemeClr val="tx1"/>
              </a:solidFill>
              <a:latin typeface="+mj-lt"/>
              <a:sym typeface="Wingdings" panose="05000000000000000000" pitchFamily="2" charset="2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Chapter 1 + Chapter 2 = </a:t>
            </a:r>
            <a:r>
              <a:rPr lang="en-US" sz="2000" dirty="0" err="1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Doppelt</a:t>
            </a:r>
            <a:r>
              <a:rPr lang="en-US" sz="20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überarbeitet</a:t>
            </a:r>
            <a:endParaRPr lang="en-US" sz="2000" dirty="0">
              <a:solidFill>
                <a:schemeClr val="tx1"/>
              </a:solidFill>
              <a:latin typeface="+mj-lt"/>
              <a:sym typeface="Wingdings" panose="05000000000000000000" pitchFamily="2" charset="2"/>
            </a:endParaRPr>
          </a:p>
          <a:p>
            <a:endParaRPr lang="en-US" sz="2000" b="0" i="0" u="none" strike="noStrike" baseline="0" dirty="0">
              <a:solidFill>
                <a:schemeClr val="tx1"/>
              </a:solidFill>
              <a:latin typeface="+mj-lt"/>
              <a:sym typeface="Wingdings" panose="05000000000000000000" pitchFamily="2" charset="2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Chapter 3 = </a:t>
            </a:r>
            <a:r>
              <a:rPr lang="en-US" sz="2000" dirty="0" err="1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bessere</a:t>
            </a:r>
            <a:r>
              <a:rPr lang="en-US" sz="20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Einleitung</a:t>
            </a:r>
            <a:r>
              <a:rPr lang="en-US" sz="20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 und </a:t>
            </a:r>
            <a:r>
              <a:rPr lang="en-US" sz="2000" dirty="0" err="1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verständlichere</a:t>
            </a:r>
            <a:r>
              <a:rPr lang="en-US" sz="20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Formuilerung</a:t>
            </a:r>
            <a:endParaRPr lang="en-US" sz="2000" b="0" i="0" u="none" strike="noStrike" baseline="0" dirty="0">
              <a:solidFill>
                <a:schemeClr val="tx1"/>
              </a:solidFill>
              <a:latin typeface="+mj-lt"/>
              <a:sym typeface="Wingdings" panose="05000000000000000000" pitchFamily="2" charset="2"/>
            </a:endParaRPr>
          </a:p>
          <a:p>
            <a:r>
              <a:rPr lang="de-DE" sz="2000" dirty="0">
                <a:solidFill>
                  <a:schemeClr val="tx1"/>
                </a:solidFill>
                <a:latin typeface="+mj-lt"/>
              </a:rPr>
              <a:t>	    = Viele Absätze zusammengefasst </a:t>
            </a:r>
          </a:p>
          <a:p>
            <a:endParaRPr lang="en-US" sz="2000" b="0" i="0" u="none" strike="noStrike" baseline="0" dirty="0">
              <a:solidFill>
                <a:schemeClr val="tx1"/>
              </a:solidFill>
              <a:latin typeface="+mj-lt"/>
              <a:sym typeface="Wingdings" panose="05000000000000000000" pitchFamily="2" charset="2"/>
            </a:endParaRPr>
          </a:p>
          <a:p>
            <a:endParaRPr lang="en-US" sz="2000" dirty="0">
              <a:solidFill>
                <a:schemeClr val="tx1"/>
              </a:solidFill>
              <a:latin typeface="+mj-lt"/>
              <a:sym typeface="Wingdings" panose="05000000000000000000" pitchFamily="2" charset="2"/>
            </a:endParaRPr>
          </a:p>
          <a:p>
            <a:endParaRPr lang="en-US" sz="2000" b="0" i="0" u="none" strike="noStrike" baseline="0" dirty="0">
              <a:solidFill>
                <a:schemeClr val="tx1"/>
              </a:solidFill>
              <a:latin typeface="+mj-lt"/>
              <a:sym typeface="Wingdings" panose="05000000000000000000" pitchFamily="2" charset="2"/>
            </a:endParaRPr>
          </a:p>
          <a:p>
            <a:endParaRPr lang="en-US" sz="2000" dirty="0">
              <a:solidFill>
                <a:schemeClr val="tx1"/>
              </a:solidFill>
              <a:latin typeface="+mj-lt"/>
              <a:sym typeface="Wingdings" panose="05000000000000000000" pitchFamily="2" charset="2"/>
            </a:endParaRPr>
          </a:p>
          <a:p>
            <a:endParaRPr lang="en-US" sz="2000" dirty="0">
              <a:solidFill>
                <a:schemeClr val="tx1"/>
              </a:solidFill>
              <a:latin typeface="+mj-lt"/>
            </a:endParaRPr>
          </a:p>
          <a:p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968BE47-7A34-084C-E604-FC846D61B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</p:spPr>
        <p:txBody>
          <a:bodyPr/>
          <a:lstStyle/>
          <a:p>
            <a:r>
              <a:rPr lang="en-US" dirty="0"/>
              <a:t>Progress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26217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7E3BD-C54F-1634-1D2D-4C390E888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Variable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F2FB1-209D-CB2F-4C07-0705696A39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92DACA-58F1-C708-1746-23675F59D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31" y="1137146"/>
            <a:ext cx="4843288" cy="15281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56B222-4414-C35A-B9AE-B75DD439C8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49"/>
          <a:stretch/>
        </p:blipFill>
        <p:spPr>
          <a:xfrm>
            <a:off x="4634044" y="3284416"/>
            <a:ext cx="7471270" cy="266700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C57E29AF-8EB3-443F-4ACD-75F7A8BDA96A}"/>
              </a:ext>
            </a:extLst>
          </p:cNvPr>
          <p:cNvSpPr/>
          <p:nvPr/>
        </p:nvSpPr>
        <p:spPr>
          <a:xfrm rot="1609332">
            <a:off x="3533045" y="2783544"/>
            <a:ext cx="1026253" cy="5760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74ED94-373C-5383-D558-14EE5DCE04EA}"/>
              </a:ext>
            </a:extLst>
          </p:cNvPr>
          <p:cNvSpPr txBox="1"/>
          <p:nvPr/>
        </p:nvSpPr>
        <p:spPr>
          <a:xfrm>
            <a:off x="5432269" y="1386890"/>
            <a:ext cx="6524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process parameter is a fixed value ==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Randbedingung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CF3246-AADF-D82E-1259-9977E68A666E}"/>
              </a:ext>
            </a:extLst>
          </p:cNvPr>
          <p:cNvSpPr txBox="1"/>
          <p:nvPr/>
        </p:nvSpPr>
        <p:spPr>
          <a:xfrm>
            <a:off x="5432268" y="1756222"/>
            <a:ext cx="6524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process variable is a measurable quantity = Direction changers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C50E95-E671-6C11-58DF-0161784C844F}"/>
              </a:ext>
            </a:extLst>
          </p:cNvPr>
          <p:cNvSpPr txBox="1"/>
          <p:nvPr/>
        </p:nvSpPr>
        <p:spPr>
          <a:xfrm>
            <a:off x="342786" y="3363176"/>
            <a:ext cx="3936975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Titel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Änderung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- Kleine </a:t>
            </a:r>
            <a:r>
              <a:rPr lang="en-US" dirty="0" err="1">
                <a:solidFill>
                  <a:schemeClr val="tx1"/>
                </a:solidFill>
              </a:rPr>
              <a:t>Änderung</a:t>
            </a:r>
            <a:r>
              <a:rPr lang="en-US" dirty="0">
                <a:solidFill>
                  <a:schemeClr val="tx1"/>
                </a:solidFill>
              </a:rPr>
              <a:t> in </a:t>
            </a:r>
            <a:r>
              <a:rPr lang="en-US" dirty="0" err="1">
                <a:solidFill>
                  <a:schemeClr val="tx1"/>
                </a:solidFill>
              </a:rPr>
              <a:t>Aufgabenstellung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Anpassung</a:t>
            </a:r>
            <a:r>
              <a:rPr lang="en-US" dirty="0">
                <a:solidFill>
                  <a:schemeClr val="tx1"/>
                </a:solidFill>
              </a:rPr>
              <a:t> in Stand der Technik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DE3AE5C6-4428-6B70-E8AD-D11D5DCF13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05.01.2023</a:t>
            </a:r>
          </a:p>
        </p:txBody>
      </p:sp>
    </p:spTree>
    <p:extLst>
      <p:ext uri="{BB962C8B-B14F-4D97-AF65-F5344CB8AC3E}">
        <p14:creationId xmlns:p14="http://schemas.microsoft.com/office/powerpoint/2010/main" val="1519745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EF7BA6B8-2D49-49EE-AA38-401584ACB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478800"/>
            <a:ext cx="9216000" cy="968624"/>
          </a:xfrm>
        </p:spPr>
        <p:txBody>
          <a:bodyPr/>
          <a:lstStyle/>
          <a:p>
            <a:r>
              <a:rPr lang="en-US" sz="6600" noProof="0" dirty="0"/>
              <a:t>Contact</a:t>
            </a:r>
          </a:p>
        </p:txBody>
      </p:sp>
      <p:sp>
        <p:nvSpPr>
          <p:cNvPr id="3" name="Subtitle" descr="Sample contact data">
            <a:extLst>
              <a:ext uri="{FF2B5EF4-FFF2-40B4-BE49-F238E27FC236}">
                <a16:creationId xmlns:a16="http://schemas.microsoft.com/office/drawing/2014/main" id="{A8C0B1B3-7902-4A0F-A274-1F5878B81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125" y="1527634"/>
            <a:ext cx="4570406" cy="1789677"/>
          </a:xfrm>
        </p:spPr>
        <p:txBody>
          <a:bodyPr/>
          <a:lstStyle/>
          <a:p>
            <a:pPr lvl="1"/>
            <a:r>
              <a:rPr lang="en-US" noProof="0" dirty="0"/>
              <a:t>Jan Nalivaika (TUM) </a:t>
            </a:r>
            <a:r>
              <a:rPr lang="en-US" dirty="0"/>
              <a:t>Student</a:t>
            </a:r>
            <a:br>
              <a:rPr lang="en-US" noProof="0" dirty="0"/>
            </a:br>
            <a:r>
              <a:rPr lang="de-DE" b="0" noProof="0" dirty="0"/>
              <a:t>Otto-Hahn-Ring 6</a:t>
            </a:r>
          </a:p>
          <a:p>
            <a:r>
              <a:rPr lang="de-DE" noProof="0" dirty="0"/>
              <a:t>81739 Munich, Germany</a:t>
            </a:r>
          </a:p>
          <a:p>
            <a:pPr lvl="1"/>
            <a:r>
              <a:rPr lang="en-US" b="0" noProof="0" dirty="0"/>
              <a:t>Phone +49 163 7180148</a:t>
            </a:r>
          </a:p>
          <a:p>
            <a:pPr lvl="1"/>
            <a:r>
              <a:rPr lang="en-US" b="0" noProof="0" dirty="0"/>
              <a:t>E-mail</a:t>
            </a:r>
            <a:r>
              <a:rPr lang="en-US" noProof="0" dirty="0"/>
              <a:t> </a:t>
            </a:r>
            <a:r>
              <a:rPr lang="en-US" noProof="0" dirty="0">
                <a:solidFill>
                  <a:srgbClr val="00E6D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jan.nalivaika.ext@siemens.com</a:t>
            </a:r>
            <a:br>
              <a:rPr lang="en-US" dirty="0">
                <a:solidFill>
                  <a:srgbClr val="00E6DC"/>
                </a:solidFill>
              </a:rPr>
            </a:br>
            <a:r>
              <a:rPr lang="en-US" dirty="0">
                <a:solidFill>
                  <a:srgbClr val="00E6DC"/>
                </a:solidFill>
              </a:rPr>
              <a:t>           </a:t>
            </a:r>
            <a:r>
              <a:rPr lang="en-US" dirty="0">
                <a:solidFill>
                  <a:srgbClr val="00E6D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nalivaika@outlook.de</a:t>
            </a:r>
            <a:endParaRPr lang="en-US" dirty="0">
              <a:solidFill>
                <a:srgbClr val="00E6DC"/>
              </a:solidFill>
            </a:endParaRPr>
          </a:p>
          <a:p>
            <a:pPr lvl="1"/>
            <a:endParaRPr lang="en-US" noProof="0" dirty="0"/>
          </a:p>
        </p:txBody>
      </p:sp>
      <p:sp>
        <p:nvSpPr>
          <p:cNvPr id="9" name="Subtitle" descr="Sample contact data">
            <a:extLst>
              <a:ext uri="{FF2B5EF4-FFF2-40B4-BE49-F238E27FC236}">
                <a16:creationId xmlns:a16="http://schemas.microsoft.com/office/drawing/2014/main" id="{4260123B-8C19-0428-361A-BD74A9985971}"/>
              </a:ext>
            </a:extLst>
          </p:cNvPr>
          <p:cNvSpPr txBox="1">
            <a:spLocks/>
          </p:cNvSpPr>
          <p:nvPr/>
        </p:nvSpPr>
        <p:spPr bwMode="black">
          <a:xfrm>
            <a:off x="4663203" y="1527634"/>
            <a:ext cx="3358702" cy="291101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Marius Breuer (Siemens AG)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/>
              <a:t>Otto-Hahn-Ring 6</a:t>
            </a:r>
          </a:p>
          <a:p>
            <a:pPr>
              <a:buClrTx/>
            </a:pPr>
            <a:r>
              <a:rPr lang="de-DE" dirty="0"/>
              <a:t>81739 Munich, Germany</a:t>
            </a:r>
          </a:p>
          <a:p>
            <a:pPr lvl="1"/>
            <a:r>
              <a:rPr lang="en-US" b="0" dirty="0"/>
              <a:t>Phone +49 (172) 8396287</a:t>
            </a:r>
          </a:p>
          <a:p>
            <a:pPr lvl="1"/>
            <a:r>
              <a:rPr lang="en-US" b="0" dirty="0"/>
              <a:t>E-mail </a:t>
            </a:r>
            <a:r>
              <a:rPr lang="en-US" u="sng" dirty="0">
                <a:solidFill>
                  <a:srgbClr val="00E6DC"/>
                </a:solidFill>
              </a:rPr>
              <a:t>marius.breuer@siemens.com</a:t>
            </a:r>
          </a:p>
        </p:txBody>
      </p:sp>
      <p:sp>
        <p:nvSpPr>
          <p:cNvPr id="10" name="Subtitle" descr="Sample contact data">
            <a:extLst>
              <a:ext uri="{FF2B5EF4-FFF2-40B4-BE49-F238E27FC236}">
                <a16:creationId xmlns:a16="http://schemas.microsoft.com/office/drawing/2014/main" id="{235FC131-8B33-9083-1C37-E2D29583AD72}"/>
              </a:ext>
            </a:extLst>
          </p:cNvPr>
          <p:cNvSpPr txBox="1">
            <a:spLocks/>
          </p:cNvSpPr>
          <p:nvPr/>
        </p:nvSpPr>
        <p:spPr bwMode="black">
          <a:xfrm>
            <a:off x="496125" y="3939646"/>
            <a:ext cx="3358702" cy="167250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Ludwig Siebert (TUM-IBW)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 err="1"/>
              <a:t>Boltzmannstr</a:t>
            </a:r>
            <a:r>
              <a:rPr lang="de-DE" dirty="0"/>
              <a:t>. 15</a:t>
            </a:r>
          </a:p>
          <a:p>
            <a:pPr>
              <a:buClrTx/>
            </a:pPr>
            <a:r>
              <a:rPr lang="de-DE" dirty="0"/>
              <a:t>85748 Garching at Munich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Phone +49 (89) 289 – 15578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E-mail</a:t>
            </a:r>
            <a:r>
              <a:rPr lang="en-US" b="1" dirty="0"/>
              <a:t> </a:t>
            </a:r>
            <a:r>
              <a:rPr lang="en-US" b="1" i="0" u="none" strike="noStrike" dirty="0">
                <a:solidFill>
                  <a:srgbClr val="00E6DC"/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ludwig.siebert@iwb.tum.de</a:t>
            </a:r>
            <a:endParaRPr lang="en-US" b="1" u="sng" dirty="0">
              <a:solidFill>
                <a:srgbClr val="00E6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083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403BA-FAC8-0C09-C7B3-D12D891D2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Christmas planning 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B7782-FC05-8585-C113-609B412DC8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4626C0-48A8-9E93-1B2C-AC4DD4646135}"/>
              </a:ext>
            </a:extLst>
          </p:cNvPr>
          <p:cNvSpPr txBox="1"/>
          <p:nvPr/>
        </p:nvSpPr>
        <p:spPr>
          <a:xfrm>
            <a:off x="410400" y="931663"/>
            <a:ext cx="7969102" cy="33239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u="sng" dirty="0">
                <a:solidFill>
                  <a:schemeClr val="tx1"/>
                </a:solidFill>
              </a:rPr>
              <a:t>DATE:		Ludwig 		Marius		Jan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05.01</a:t>
            </a:r>
            <a:r>
              <a:rPr lang="en-US" dirty="0">
                <a:solidFill>
                  <a:schemeClr val="tx1"/>
                </a:solidFill>
              </a:rPr>
              <a:t>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 </a:t>
            </a:r>
            <a:r>
              <a:rPr lang="en-US" dirty="0">
                <a:solidFill>
                  <a:schemeClr val="tx1"/>
                </a:solidFill>
              </a:rPr>
              <a:t>(PDF update)</a:t>
            </a: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12.01</a:t>
            </a:r>
            <a:r>
              <a:rPr lang="en-US" dirty="0">
                <a:solidFill>
                  <a:schemeClr val="tx1"/>
                </a:solidFill>
              </a:rPr>
              <a:t>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highlight>
                  <a:srgbClr val="FF0000"/>
                </a:highlight>
              </a:rPr>
              <a:t>19.01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						X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highlight>
                  <a:srgbClr val="FF0000"/>
                </a:highlight>
              </a:rPr>
              <a:t>26.01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						X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02.02						</a:t>
            </a:r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09</a:t>
            </a:r>
            <a:r>
              <a:rPr lang="en-US" b="1" dirty="0">
                <a:solidFill>
                  <a:schemeClr val="tx1"/>
                </a:solidFill>
              </a:rPr>
              <a:t>.02						</a:t>
            </a:r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16</a:t>
            </a:r>
            <a:r>
              <a:rPr lang="en-US" b="1" dirty="0">
                <a:solidFill>
                  <a:schemeClr val="tx1"/>
                </a:solidFill>
              </a:rPr>
              <a:t>.02						</a:t>
            </a:r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23</a:t>
            </a:r>
            <a:r>
              <a:rPr lang="en-US" b="1" dirty="0">
                <a:solidFill>
                  <a:schemeClr val="tx1"/>
                </a:solidFill>
              </a:rPr>
              <a:t>.02	Last possible Changes in PDF		</a:t>
            </a:r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01</a:t>
            </a:r>
            <a:r>
              <a:rPr lang="en-US" b="1" dirty="0">
                <a:solidFill>
                  <a:schemeClr val="tx1"/>
                </a:solidFill>
              </a:rPr>
              <a:t>.03	Defense 				</a:t>
            </a:r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</a:p>
        </p:txBody>
      </p:sp>
    </p:spTree>
    <p:extLst>
      <p:ext uri="{BB962C8B-B14F-4D97-AF65-F5344CB8AC3E}">
        <p14:creationId xmlns:p14="http://schemas.microsoft.com/office/powerpoint/2010/main" val="2925685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A1AAB-38AB-A98D-9C12-755F0263DE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FB6EDD-F84B-A172-146E-72D4251CF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163" y="478799"/>
            <a:ext cx="9667674" cy="59004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CD8BD2-1D94-3258-A944-7023A705CFDC}"/>
              </a:ext>
            </a:extLst>
          </p:cNvPr>
          <p:cNvSpPr/>
          <p:nvPr/>
        </p:nvSpPr>
        <p:spPr>
          <a:xfrm>
            <a:off x="1619249" y="3250163"/>
            <a:ext cx="8810625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CEAE68-3F63-8764-CC72-4322FFC880BD}"/>
              </a:ext>
            </a:extLst>
          </p:cNvPr>
          <p:cNvSpPr/>
          <p:nvPr/>
        </p:nvSpPr>
        <p:spPr>
          <a:xfrm>
            <a:off x="1619248" y="4220644"/>
            <a:ext cx="8810625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EE1453-5890-3813-AF3A-A41F26716844}"/>
              </a:ext>
            </a:extLst>
          </p:cNvPr>
          <p:cNvSpPr/>
          <p:nvPr/>
        </p:nvSpPr>
        <p:spPr>
          <a:xfrm>
            <a:off x="1616914" y="1363067"/>
            <a:ext cx="5035555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61385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F1A90-E293-964C-ACE2-705031DBBC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0CCA7-C175-5427-AD97-969AFE848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192" y="624040"/>
            <a:ext cx="8851616" cy="560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311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93838-F6D8-FB94-DB7C-11BF9C37A6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956F65-D012-9BA3-7F70-0ABA10F16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131" y="572775"/>
            <a:ext cx="8697737" cy="571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83931"/>
      </p:ext>
    </p:extLst>
  </p:cSld>
  <p:clrMapOvr>
    <a:masterClrMapping/>
  </p:clrMapOvr>
</p:sld>
</file>

<file path=ppt/theme/theme1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sie-ppt-O365-16x9-standard-eng-v3-4-4.pptx" id="{546CC482-0BBB-4CFB-B701-E3D0627EFDB3}" vid="{22300633-0624-408C-B4D8-A1C9F6F4C759}"/>
    </a:ext>
  </a:extLst>
</a:theme>
</file>

<file path=ppt/theme/theme2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9d258917-277f-42cd-a3cd-14c4e9ee58bc}" enabled="1" method="Standard" siteId="{38ae3bcd-9579-4fd4-adda-b42e1495d55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sie-ppt-O365-16x9-standard-eng-v3-4-4</Template>
  <TotalTime>0</TotalTime>
  <Words>326</Words>
  <Application>Microsoft Office PowerPoint</Application>
  <PresentationFormat>Widescreen</PresentationFormat>
  <Paragraphs>58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Segoe UI</vt:lpstr>
      <vt:lpstr>Siemens Slab Black</vt:lpstr>
      <vt:lpstr>Wingdings</vt:lpstr>
      <vt:lpstr>Siemens 2022</vt:lpstr>
      <vt:lpstr>Master-Thesis  Methodical Approach for Analyzing Process Variables and Optimizing Boundary Conditions in Multi-Axis Robot Programs</vt:lpstr>
      <vt:lpstr>Progress</vt:lpstr>
      <vt:lpstr>Parameter  Variable</vt:lpstr>
      <vt:lpstr>Contact</vt:lpstr>
      <vt:lpstr>Christmas planning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Master-Thesis </dc:title>
  <dc:creator>Nalivaika, Jan (ext) (T AMM FMP-DE)</dc:creator>
  <cp:keywords>Template</cp:keywords>
  <dc:description>Version 3.4.4
April 2023</dc:description>
  <cp:lastModifiedBy>Nalivaika, Jan (T AMC FMP-DE)</cp:lastModifiedBy>
  <cp:revision>237</cp:revision>
  <dcterms:created xsi:type="dcterms:W3CDTF">2023-10-02T13:28:39Z</dcterms:created>
  <dcterms:modified xsi:type="dcterms:W3CDTF">2024-01-03T08:57:31Z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4.0.0</vt:lpwstr>
  </property>
  <property fmtid="{D5CDD505-2E9C-101B-9397-08002B2CF9AE}" pid="3" name="Language">
    <vt:lpwstr>English</vt:lpwstr>
  </property>
  <property fmtid="{D5CDD505-2E9C-101B-9397-08002B2CF9AE}" pid="4" name="MSIP_Label_9d258917-277f-42cd-a3cd-14c4e9ee58bc_Enabled">
    <vt:lpwstr>true</vt:lpwstr>
  </property>
  <property fmtid="{D5CDD505-2E9C-101B-9397-08002B2CF9AE}" pid="5" name="MSIP_Label_9d258917-277f-42cd-a3cd-14c4e9ee58bc_SetDate">
    <vt:lpwstr>2023-10-02T13:30:28Z</vt:lpwstr>
  </property>
  <property fmtid="{D5CDD505-2E9C-101B-9397-08002B2CF9AE}" pid="6" name="MSIP_Label_9d258917-277f-42cd-a3cd-14c4e9ee58bc_Method">
    <vt:lpwstr>Standard</vt:lpwstr>
  </property>
  <property fmtid="{D5CDD505-2E9C-101B-9397-08002B2CF9AE}" pid="7" name="MSIP_Label_9d258917-277f-42cd-a3cd-14c4e9ee58bc_Name">
    <vt:lpwstr>restricted</vt:lpwstr>
  </property>
  <property fmtid="{D5CDD505-2E9C-101B-9397-08002B2CF9AE}" pid="8" name="MSIP_Label_9d258917-277f-42cd-a3cd-14c4e9ee58bc_SiteId">
    <vt:lpwstr>38ae3bcd-9579-4fd4-adda-b42e1495d55a</vt:lpwstr>
  </property>
  <property fmtid="{D5CDD505-2E9C-101B-9397-08002B2CF9AE}" pid="9" name="MSIP_Label_9d258917-277f-42cd-a3cd-14c4e9ee58bc_ActionId">
    <vt:lpwstr>939396d1-765d-4900-b17c-2753251d432f</vt:lpwstr>
  </property>
  <property fmtid="{D5CDD505-2E9C-101B-9397-08002B2CF9AE}" pid="10" name="MSIP_Label_9d258917-277f-42cd-a3cd-14c4e9ee58bc_ContentBits">
    <vt:lpwstr>0</vt:lpwstr>
  </property>
</Properties>
</file>